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7" r:id="rId5"/>
    <p:sldId id="266" r:id="rId6"/>
    <p:sldId id="273" r:id="rId7"/>
    <p:sldId id="274" r:id="rId8"/>
    <p:sldId id="275" r:id="rId9"/>
    <p:sldId id="288" r:id="rId10"/>
    <p:sldId id="292" r:id="rId11"/>
    <p:sldId id="293" r:id="rId12"/>
    <p:sldId id="294" r:id="rId13"/>
    <p:sldId id="291" r:id="rId14"/>
    <p:sldId id="284" r:id="rId15"/>
    <p:sldId id="285" r:id="rId16"/>
    <p:sldId id="27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D03447BB-5D67-496B-8E87-E561075AD55C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911" autoAdjust="0"/>
    <p:restoredTop sz="94631"/>
  </p:normalViewPr>
  <p:slideViewPr>
    <p:cSldViewPr>
      <p:cViewPr>
        <p:scale>
          <a:sx n="100" d="100"/>
          <a:sy n="100" d="100"/>
        </p:scale>
        <p:origin x="-5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95" d="100"/>
          <a:sy n="95" d="100"/>
        </p:scale>
        <p:origin x="696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notesMaster" Target="notesMasters/notesMaster1.xml"/><Relationship Id="rId1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DE8356-FFDA-4E74-B804-79023C7DD259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CB32D8-F2D2-4D01-80A9-88F3B128A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8472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gif>
</file>

<file path=ppt/media/image4.gif>
</file>

<file path=ppt/media/image5.gif>
</file>

<file path=ppt/media/image6.gif>
</file>

<file path=ppt/media/image7.gif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3DDCE7-616C-4285-A468-7301F171BC93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D8F7-2BDD-4C56-98AF-2E212EF34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619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/>
              <a:t>Used APIs and copy / paste (Excel to csv) to aggregate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D8F7-2BDD-4C56-98AF-2E212EF349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099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/>
              <a:t>Used APIs and copy / paste (Excel to csv) to aggregate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D8F7-2BDD-4C56-98AF-2E212EF349F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7052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/>
              <a:t>Used APIs and copy / paste (Excel to csv) to aggregate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D8F7-2BDD-4C56-98AF-2E212EF349F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590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/>
              <a:t>Used APIs and copy / paste (Excel to csv) to aggregate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D8F7-2BDD-4C56-98AF-2E212EF349F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3910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/>
              <a:t>Used APIs and copy / paste (Excel to csv) to aggregate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D8F7-2BDD-4C56-98AF-2E212EF349F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8088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/>
              <a:t>Used APIs and copy / paste (Excel to csv) to aggregate data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C1D8F7-2BDD-4C56-98AF-2E212EF349F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7445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38800" y="304801"/>
            <a:ext cx="5486400" cy="251459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2895600"/>
            <a:ext cx="5486400" cy="914400"/>
          </a:xfrm>
        </p:spPr>
        <p:txBody>
          <a:bodyPr/>
          <a:lstStyle>
            <a:lvl1pPr marL="0" indent="0" algn="l">
              <a:spcBef>
                <a:spcPts val="1200"/>
              </a:spcBef>
              <a:buNone/>
              <a:defRPr sz="2400">
                <a:solidFill>
                  <a:schemeClr val="bg2">
                    <a:lumMod val="25000"/>
                    <a:lumOff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533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512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6400" y="365125"/>
            <a:ext cx="1828800" cy="56546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365125"/>
            <a:ext cx="8001000" cy="56546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379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10058400" cy="13036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700" y="1676400"/>
            <a:ext cx="10058400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009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450" y="1676401"/>
            <a:ext cx="10058400" cy="1752600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450" y="3581400"/>
            <a:ext cx="10058400" cy="1143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1676401"/>
            <a:ext cx="4846320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8880" y="1676401"/>
            <a:ext cx="4846320" cy="4343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5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681163"/>
            <a:ext cx="4846320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6800" y="2505075"/>
            <a:ext cx="4846320" cy="3514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8880" y="1681163"/>
            <a:ext cx="4846320" cy="823912"/>
          </a:xfrm>
        </p:spPr>
        <p:txBody>
          <a:bodyPr anchor="ctr"/>
          <a:lstStyle>
            <a:lvl1pPr marL="0" indent="0">
              <a:buNone/>
              <a:defRPr sz="2400" b="0">
                <a:solidFill>
                  <a:schemeClr val="bg2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8880" y="2505075"/>
            <a:ext cx="4846320" cy="35147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26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930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62EC29-B8C5-4C7A-B6DA-418494D5CB21}" type="datetimeFigureOut">
              <a:rPr lang="en-US" smtClean="0"/>
              <a:t>12/21/17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043838-BFF5-400C-B067-3DF4A5F395D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200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7467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838200"/>
            <a:ext cx="6172200" cy="51816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2" y="3124200"/>
            <a:ext cx="3657600" cy="2895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79593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24800" y="838200"/>
            <a:ext cx="3657600" cy="213360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0"/>
            <a:ext cx="7239000" cy="6858000"/>
          </a:xfrm>
          <a:solidFill>
            <a:schemeClr val="bg1"/>
          </a:solidFill>
        </p:spPr>
        <p:txBody>
          <a:bodyPr tIns="36576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24801" y="3124200"/>
            <a:ext cx="3657600" cy="28956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>
          <a:xfrm>
            <a:off x="7239000" y="0"/>
            <a:ext cx="228600" cy="6858000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115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304800"/>
            <a:ext cx="100584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1676400"/>
            <a:ext cx="100584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0918" y="6392562"/>
            <a:ext cx="7082481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34400" y="6392562"/>
            <a:ext cx="12954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62EC29-B8C5-4C7A-B6DA-418494D5CB21}" type="datetimeFigureOut">
              <a:rPr lang="en-US" smtClean="0"/>
              <a:pPr/>
              <a:t>12/21/17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058400" y="6392562"/>
            <a:ext cx="1066800" cy="1809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043838-BFF5-400C-B067-3DF4A5F395D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2095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8600" algn="l" defTabSz="91440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7452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4884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4" Type="http://schemas.openxmlformats.org/officeDocument/2006/relationships/image" Target="../media/image5.gif"/><Relationship Id="rId5" Type="http://schemas.openxmlformats.org/officeDocument/2006/relationships/image" Target="../media/image6.gif"/><Relationship Id="rId6" Type="http://schemas.openxmlformats.org/officeDocument/2006/relationships/image" Target="../media/image7.gif"/><Relationship Id="rId7" Type="http://schemas.openxmlformats.org/officeDocument/2006/relationships/image" Target="../media/image8.gi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How to Build a Winning Basketball Team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638800" y="3124200"/>
            <a:ext cx="2667000" cy="3276600"/>
          </a:xfrm>
        </p:spPr>
        <p:txBody>
          <a:bodyPr>
            <a:normAutofit/>
          </a:bodyPr>
          <a:lstStyle/>
          <a:p>
            <a:r>
              <a:rPr lang="en-US" b="1" u="sng" dirty="0" smtClean="0">
                <a:solidFill>
                  <a:srgbClr val="FFC000"/>
                </a:solidFill>
              </a:rPr>
              <a:t>Future GMs:</a:t>
            </a:r>
          </a:p>
          <a:p>
            <a:r>
              <a:rPr lang="en-US" b="1" dirty="0" smtClean="0">
                <a:solidFill>
                  <a:srgbClr val="FFC000"/>
                </a:solidFill>
              </a:rPr>
              <a:t>Patrick </a:t>
            </a:r>
            <a:r>
              <a:rPr lang="en-US" b="1" dirty="0" err="1" smtClean="0">
                <a:solidFill>
                  <a:srgbClr val="FFC000"/>
                </a:solidFill>
              </a:rPr>
              <a:t>Dancel</a:t>
            </a:r>
            <a:endParaRPr lang="en-US" b="1" dirty="0" smtClean="0">
              <a:solidFill>
                <a:srgbClr val="FFC000"/>
              </a:solidFill>
            </a:endParaRPr>
          </a:p>
          <a:p>
            <a:r>
              <a:rPr lang="en-US" b="1" dirty="0" smtClean="0">
                <a:solidFill>
                  <a:srgbClr val="FFC000"/>
                </a:solidFill>
              </a:rPr>
              <a:t>Andy Felicitas</a:t>
            </a:r>
          </a:p>
          <a:p>
            <a:r>
              <a:rPr lang="en-US" b="1" dirty="0" smtClean="0">
                <a:solidFill>
                  <a:srgbClr val="FFC000"/>
                </a:solidFill>
              </a:rPr>
              <a:t>Jay </a:t>
            </a:r>
            <a:r>
              <a:rPr lang="en-US" b="1" dirty="0" err="1" smtClean="0">
                <a:solidFill>
                  <a:srgbClr val="FFC000"/>
                </a:solidFill>
              </a:rPr>
              <a:t>Mandavia</a:t>
            </a:r>
            <a:endParaRPr lang="en-US" b="1" dirty="0" smtClean="0">
              <a:solidFill>
                <a:srgbClr val="FFC000"/>
              </a:solidFill>
            </a:endParaRPr>
          </a:p>
          <a:p>
            <a:r>
              <a:rPr lang="en-US" b="1" dirty="0" smtClean="0">
                <a:solidFill>
                  <a:srgbClr val="FFC000"/>
                </a:solidFill>
              </a:rPr>
              <a:t>Lorenzo </a:t>
            </a:r>
            <a:r>
              <a:rPr lang="en-US" b="1" dirty="0" err="1" smtClean="0">
                <a:solidFill>
                  <a:srgbClr val="FFC000"/>
                </a:solidFill>
              </a:rPr>
              <a:t>Yniguez</a:t>
            </a:r>
            <a:endParaRPr lang="en-US" b="1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609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 smtClean="0"/>
              <a:t>Negative Correlations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90500" y="1676399"/>
            <a:ext cx="5348177" cy="5275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Offensive Rebounds</a:t>
            </a:r>
            <a:endParaRPr lang="en-US" sz="2800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553200" y="1590759"/>
            <a:ext cx="4876800" cy="459519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 smtClean="0"/>
              <a:t>Key Takeaways</a:t>
            </a:r>
            <a:endParaRPr lang="en-US" sz="2800" b="1" dirty="0"/>
          </a:p>
          <a:p>
            <a:r>
              <a:rPr lang="en-US" sz="2800" b="1" dirty="0" smtClean="0"/>
              <a:t>Defense Rating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</a:t>
            </a:r>
            <a:r>
              <a:rPr lang="en-US" sz="2800" b="1" dirty="0" err="1"/>
              <a:t>A</a:t>
            </a:r>
            <a:r>
              <a:rPr lang="en-US" sz="2800" b="1" dirty="0" err="1" smtClean="0"/>
              <a:t>vg</a:t>
            </a:r>
            <a:r>
              <a:rPr lang="en-US" sz="2800" b="1" dirty="0" smtClean="0"/>
              <a:t> 4% less than the field for all three seasons</a:t>
            </a:r>
          </a:p>
          <a:p>
            <a:r>
              <a:rPr lang="en-US" sz="2800" b="1" dirty="0" smtClean="0"/>
              <a:t>2PM / Pace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</a:t>
            </a:r>
            <a:r>
              <a:rPr lang="en-US" sz="2800" b="1" dirty="0" err="1"/>
              <a:t>A</a:t>
            </a:r>
            <a:r>
              <a:rPr lang="en-US" sz="2800" b="1" dirty="0" err="1" smtClean="0"/>
              <a:t>vg</a:t>
            </a:r>
            <a:r>
              <a:rPr lang="en-US" sz="2800" b="1" dirty="0" smtClean="0"/>
              <a:t> 5% less than the field for all three seasons</a:t>
            </a:r>
            <a:endParaRPr lang="en-US" sz="2800" b="1" dirty="0"/>
          </a:p>
          <a:p>
            <a:r>
              <a:rPr lang="en-US" sz="2800" b="1" dirty="0" smtClean="0"/>
              <a:t>ORB </a:t>
            </a:r>
            <a:r>
              <a:rPr lang="en-US" sz="2800" b="1" dirty="0"/>
              <a:t>/ Pace </a:t>
            </a:r>
            <a:r>
              <a:rPr lang="mr-IN" sz="2800" b="1" dirty="0"/>
              <a:t>–</a:t>
            </a:r>
            <a:r>
              <a:rPr lang="en-US" sz="2800" b="1" dirty="0"/>
              <a:t>  </a:t>
            </a:r>
            <a:r>
              <a:rPr lang="en-US" sz="2800" b="1" dirty="0" err="1" smtClean="0"/>
              <a:t>Avg</a:t>
            </a:r>
            <a:r>
              <a:rPr lang="en-US" sz="2800" b="1" dirty="0" smtClean="0"/>
              <a:t> 10% less than </a:t>
            </a:r>
            <a:r>
              <a:rPr lang="en-US" sz="2800" b="1" dirty="0"/>
              <a:t>the field for all three seasons</a:t>
            </a:r>
          </a:p>
          <a:p>
            <a:endParaRPr lang="en-US" sz="2800" b="1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374900"/>
            <a:ext cx="3823750" cy="382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52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10515600" cy="1219200"/>
          </a:xfrm>
        </p:spPr>
        <p:txBody>
          <a:bodyPr>
            <a:noAutofit/>
          </a:bodyPr>
          <a:lstStyle/>
          <a:p>
            <a:r>
              <a:rPr lang="en-US" sz="2800" dirty="0" smtClean="0"/>
              <a:t>Prediction </a:t>
            </a:r>
            <a:r>
              <a:rPr lang="mr-IN" sz="2800" dirty="0" smtClean="0"/>
              <a:t>–</a:t>
            </a:r>
            <a:r>
              <a:rPr lang="en-US" sz="2800" dirty="0" smtClean="0"/>
              <a:t> Future Western Conference Champion: The Nuggets</a:t>
            </a:r>
            <a:br>
              <a:rPr lang="en-US" sz="2800" dirty="0" smtClean="0"/>
            </a:br>
            <a:endParaRPr lang="en-US" sz="28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0618" y="1676400"/>
            <a:ext cx="8167694" cy="4495800"/>
          </a:xfrm>
        </p:spPr>
      </p:pic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3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Prediction </a:t>
            </a:r>
            <a:r>
              <a:rPr lang="mr-IN" dirty="0" smtClean="0"/>
              <a:t>–</a:t>
            </a:r>
            <a:r>
              <a:rPr lang="en-US" dirty="0" smtClean="0"/>
              <a:t> Future Eastern Conference Champion: 76ers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3400" y="1676400"/>
            <a:ext cx="8099355" cy="4419600"/>
          </a:xfrm>
        </p:spPr>
      </p:pic>
      <p:cxnSp>
        <p:nvCxnSpPr>
          <p:cNvPr id="4" name="Straight Connector 3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0466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152400" y="1459522"/>
            <a:ext cx="5867400" cy="50936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 smtClean="0"/>
              <a:t>Our Findings</a:t>
            </a:r>
          </a:p>
          <a:p>
            <a:r>
              <a:rPr lang="en-US" sz="2800" b="1" dirty="0" smtClean="0"/>
              <a:t>Ball movement correlates to winning.</a:t>
            </a:r>
          </a:p>
          <a:p>
            <a:r>
              <a:rPr lang="en-US" sz="2800" b="1" dirty="0" smtClean="0"/>
              <a:t>Faster the pace, the more opportunities for 3 point shots, rebounds and assists. </a:t>
            </a:r>
          </a:p>
          <a:p>
            <a:r>
              <a:rPr lang="en-US" sz="2800" b="1" dirty="0" smtClean="0"/>
              <a:t>Teams that improved on our pace categories, improved on wins. </a:t>
            </a:r>
          </a:p>
          <a:p>
            <a:r>
              <a:rPr lang="en-US" sz="2800" b="1" dirty="0" smtClean="0"/>
              <a:t>Defensive rebounds leads to more possessions and offensive opportunities.</a:t>
            </a:r>
          </a:p>
        </p:txBody>
      </p:sp>
      <p:sp>
        <p:nvSpPr>
          <p:cNvPr id="3" name="Rectangle 2"/>
          <p:cNvSpPr/>
          <p:nvPr/>
        </p:nvSpPr>
        <p:spPr>
          <a:xfrm>
            <a:off x="152400" y="1459522"/>
            <a:ext cx="5867400" cy="597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096000" y="1459522"/>
            <a:ext cx="5867400" cy="50936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 smtClean="0"/>
              <a:t>Surprises</a:t>
            </a:r>
          </a:p>
          <a:p>
            <a:r>
              <a:rPr lang="en-US" sz="2800" b="1" dirty="0" smtClean="0"/>
              <a:t>Defense does not win Championships!</a:t>
            </a:r>
          </a:p>
          <a:p>
            <a:r>
              <a:rPr lang="en-US" sz="2800" b="1" dirty="0" smtClean="0"/>
              <a:t>Pace alone is not an indicator of wins. What you do with your possessions counts.</a:t>
            </a:r>
          </a:p>
          <a:p>
            <a:r>
              <a:rPr lang="en-US" sz="2800" b="1" dirty="0" smtClean="0"/>
              <a:t>From 2014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2016, the correlation between 3pts made and wins has decreased. </a:t>
            </a:r>
          </a:p>
          <a:p>
            <a:endParaRPr lang="en-US" sz="2800" b="1" dirty="0" smtClean="0"/>
          </a:p>
        </p:txBody>
      </p:sp>
      <p:sp>
        <p:nvSpPr>
          <p:cNvPr id="10" name="Rectangle 9"/>
          <p:cNvSpPr/>
          <p:nvPr/>
        </p:nvSpPr>
        <p:spPr>
          <a:xfrm>
            <a:off x="6090138" y="1459522"/>
            <a:ext cx="5867400" cy="597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06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 smtClean="0"/>
              <a:t>The Game of Basketball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984" y="1676400"/>
            <a:ext cx="11793416" cy="43434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 smtClean="0"/>
              <a:t>Basic Rule: Score more points than the other team in 48 minutes / overtime</a:t>
            </a:r>
          </a:p>
          <a:p>
            <a:pPr marL="0" indent="0">
              <a:buNone/>
            </a:pPr>
            <a:r>
              <a:rPr lang="en-US" sz="2800" dirty="0" smtClean="0"/>
              <a:t>Examples: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endParaRPr lang="en-US" sz="2800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Content Placeholder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707" y="4814823"/>
            <a:ext cx="3494488" cy="189077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604" y="4814823"/>
            <a:ext cx="3392503" cy="1879503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625" y="4814824"/>
            <a:ext cx="3384489" cy="189077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353" y="2802147"/>
            <a:ext cx="3295195" cy="1860276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6979" y="2715318"/>
            <a:ext cx="3508514" cy="195882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604" y="2715318"/>
            <a:ext cx="3457331" cy="1958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083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 smtClean="0"/>
              <a:t>Current State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49823" y="1600200"/>
            <a:ext cx="11878408" cy="46482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/>
              <a:t>Over the past decade, basketball has experienced a proliferation of data and metrics:</a:t>
            </a:r>
          </a:p>
          <a:p>
            <a:pPr lvl="1"/>
            <a:r>
              <a:rPr lang="en-US" sz="2200" dirty="0" smtClean="0"/>
              <a:t>PER</a:t>
            </a:r>
          </a:p>
          <a:p>
            <a:pPr lvl="1"/>
            <a:r>
              <a:rPr lang="en-US" sz="2200" dirty="0" smtClean="0"/>
              <a:t>+/-</a:t>
            </a:r>
          </a:p>
          <a:p>
            <a:pPr lvl="1"/>
            <a:r>
              <a:rPr lang="en-US" sz="2200" dirty="0" smtClean="0"/>
              <a:t>Adjusted Plus-Minus</a:t>
            </a:r>
          </a:p>
          <a:p>
            <a:pPr lvl="1"/>
            <a:r>
              <a:rPr lang="en-US" sz="2200" dirty="0" smtClean="0"/>
              <a:t>Approximate Value</a:t>
            </a:r>
          </a:p>
          <a:p>
            <a:pPr lvl="1"/>
            <a:r>
              <a:rPr lang="en-US" sz="2200" dirty="0" smtClean="0"/>
              <a:t>Assist Percentage</a:t>
            </a:r>
          </a:p>
          <a:p>
            <a:pPr lvl="1"/>
            <a:r>
              <a:rPr lang="en-US" sz="2200" dirty="0" smtClean="0"/>
              <a:t>Defensive Plus-Minus.</a:t>
            </a:r>
          </a:p>
          <a:p>
            <a:pPr lvl="1"/>
            <a:r>
              <a:rPr lang="en-US" sz="2200" dirty="0" smtClean="0"/>
              <a:t>Defensive Rating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2800" dirty="0" smtClean="0"/>
              <a:t>`</a:t>
            </a:r>
            <a:endParaRPr lang="en-US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1981200" y="2209800"/>
            <a:ext cx="73914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 smtClean="0"/>
              <a:t>All Individual Stats!!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259665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8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1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4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7" dur="500"/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0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 smtClean="0"/>
              <a:t>There’s no “I” in Team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7620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0" y="2019300"/>
            <a:ext cx="4674577" cy="1447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4000" dirty="0"/>
              <a:t>B</a:t>
            </a:r>
            <a:r>
              <a:rPr lang="en-US" sz="4000" dirty="0" smtClean="0"/>
              <a:t>asketball is a TEAM sport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4000" dirty="0"/>
          </a:p>
        </p:txBody>
      </p:sp>
      <p:sp>
        <p:nvSpPr>
          <p:cNvPr id="3" name="Pentagon 2"/>
          <p:cNvSpPr/>
          <p:nvPr/>
        </p:nvSpPr>
        <p:spPr>
          <a:xfrm>
            <a:off x="4495800" y="2895600"/>
            <a:ext cx="1905000" cy="1066800"/>
          </a:xfrm>
          <a:prstGeom prst="homePlat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858000" y="1607909"/>
            <a:ext cx="4964724" cy="470898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marL="571500" indent="-571500">
              <a:buFont typeface="Arial" charset="0"/>
              <a:buChar char="•"/>
            </a:pPr>
            <a:r>
              <a:rPr lang="en-US" sz="3000" dirty="0" smtClean="0"/>
              <a:t>Which team metrics have the highest correlations to wins?</a:t>
            </a:r>
          </a:p>
          <a:p>
            <a:pPr marL="571500" indent="-571500">
              <a:buFont typeface="Arial" charset="0"/>
              <a:buChar char="•"/>
            </a:pPr>
            <a:endParaRPr lang="en-US" sz="3000" dirty="0"/>
          </a:p>
          <a:p>
            <a:pPr marL="571500" indent="-571500">
              <a:buFont typeface="Arial" charset="0"/>
              <a:buChar char="•"/>
            </a:pPr>
            <a:r>
              <a:rPr lang="en-US" sz="3000" dirty="0" smtClean="0"/>
              <a:t>Which team metrics have the lowest correlation to wins?</a:t>
            </a:r>
          </a:p>
          <a:p>
            <a:pPr marL="571500" indent="-571500">
              <a:buFont typeface="Arial" charset="0"/>
              <a:buChar char="•"/>
            </a:pPr>
            <a:endParaRPr lang="en-US" sz="3000" dirty="0"/>
          </a:p>
          <a:p>
            <a:pPr marL="571500" indent="-571500">
              <a:buFont typeface="Arial" charset="0"/>
              <a:buChar char="•"/>
            </a:pPr>
            <a:r>
              <a:rPr lang="en-US" sz="3000" dirty="0" smtClean="0"/>
              <a:t>Which team metrics were we most surprised by?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3276600"/>
            <a:ext cx="3479800" cy="25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8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3" grpId="0" animBg="1"/>
      <p:bldP spid="4" grpId="0" build="allAtOnce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 smtClean="0"/>
              <a:t>Trust the Process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/>
          <p:cNvSpPr txBox="1">
            <a:spLocks/>
          </p:cNvSpPr>
          <p:nvPr/>
        </p:nvSpPr>
        <p:spPr>
          <a:xfrm>
            <a:off x="152400" y="1459522"/>
            <a:ext cx="5867400" cy="50936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 smtClean="0"/>
              <a:t>Exploration /Cleanup Process</a:t>
            </a:r>
          </a:p>
          <a:p>
            <a:r>
              <a:rPr lang="en-US" sz="2800" b="1" dirty="0" smtClean="0"/>
              <a:t>Researched internet for data</a:t>
            </a:r>
          </a:p>
          <a:p>
            <a:r>
              <a:rPr lang="en-US" sz="2800" b="1" dirty="0" err="1" smtClean="0"/>
              <a:t>ProbasketballAPI</a:t>
            </a:r>
            <a:r>
              <a:rPr lang="en-US" sz="2800" b="1" dirty="0" smtClean="0"/>
              <a:t> , </a:t>
            </a:r>
            <a:r>
              <a:rPr lang="en-US" sz="2800" b="1" dirty="0" err="1" smtClean="0"/>
              <a:t>Stats.NBA</a:t>
            </a:r>
            <a:r>
              <a:rPr lang="en-US" sz="2800" b="1" dirty="0" smtClean="0"/>
              <a:t>, Basketball Reference, </a:t>
            </a:r>
            <a:r>
              <a:rPr lang="en-US" sz="2800" b="1" dirty="0" err="1" smtClean="0"/>
              <a:t>Kaggle</a:t>
            </a:r>
            <a:endParaRPr lang="en-US" sz="2800" b="1" dirty="0" smtClean="0"/>
          </a:p>
          <a:p>
            <a:r>
              <a:rPr lang="en-US" sz="2800" b="1" dirty="0" smtClean="0"/>
              <a:t>Imported </a:t>
            </a:r>
            <a:r>
              <a:rPr lang="en-US" sz="2800" b="1" dirty="0" err="1" smtClean="0"/>
              <a:t>json</a:t>
            </a:r>
            <a:r>
              <a:rPr lang="en-US" sz="2800" b="1" dirty="0" smtClean="0"/>
              <a:t>, csv/excel in pandas aggregate data in</a:t>
            </a:r>
          </a:p>
          <a:p>
            <a:r>
              <a:rPr lang="en-US" sz="2800" b="1" dirty="0" smtClean="0"/>
              <a:t>Data for 3 seasons; 2014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2017 for all teams</a:t>
            </a:r>
            <a:endParaRPr lang="en-US" sz="2800" b="1" dirty="0"/>
          </a:p>
        </p:txBody>
      </p:sp>
      <p:sp>
        <p:nvSpPr>
          <p:cNvPr id="3" name="Rectangle 2"/>
          <p:cNvSpPr/>
          <p:nvPr/>
        </p:nvSpPr>
        <p:spPr>
          <a:xfrm>
            <a:off x="152400" y="1459522"/>
            <a:ext cx="5867400" cy="597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6096000" y="1459522"/>
            <a:ext cx="5867400" cy="5093677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 smtClean="0"/>
              <a:t>Analysis Process</a:t>
            </a:r>
          </a:p>
          <a:p>
            <a:r>
              <a:rPr lang="en-US" sz="2800" b="1" dirty="0" smtClean="0"/>
              <a:t>Correlations between established offensive and defensive metrics and wins</a:t>
            </a:r>
          </a:p>
          <a:p>
            <a:r>
              <a:rPr lang="en-US" sz="2800" b="1" dirty="0" smtClean="0"/>
              <a:t>Correlation between newly created offensive and defensive metrics</a:t>
            </a:r>
          </a:p>
          <a:p>
            <a:r>
              <a:rPr lang="en-US" sz="2800" b="1" dirty="0" smtClean="0"/>
              <a:t>Rank correlations</a:t>
            </a:r>
          </a:p>
          <a:p>
            <a:endParaRPr lang="en-US" sz="2800" b="1" dirty="0" smtClean="0"/>
          </a:p>
        </p:txBody>
      </p:sp>
      <p:sp>
        <p:nvSpPr>
          <p:cNvPr id="10" name="Rectangle 9"/>
          <p:cNvSpPr/>
          <p:nvPr/>
        </p:nvSpPr>
        <p:spPr>
          <a:xfrm>
            <a:off x="6090138" y="1459522"/>
            <a:ext cx="5867400" cy="597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791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 smtClean="0"/>
              <a:t>Correlations /  Analysis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700" y="1510748"/>
            <a:ext cx="8077200" cy="4784553"/>
          </a:xfrm>
        </p:spPr>
      </p:pic>
      <p:sp>
        <p:nvSpPr>
          <p:cNvPr id="6" name="Oval 5"/>
          <p:cNvSpPr/>
          <p:nvPr/>
        </p:nvSpPr>
        <p:spPr>
          <a:xfrm>
            <a:off x="2095500" y="1828800"/>
            <a:ext cx="7734300" cy="1676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957180" y="4618901"/>
            <a:ext cx="7734300" cy="1676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097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 smtClean="0"/>
              <a:t>Positive Correlations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ontent Placeholder 2"/>
          <p:cNvSpPr txBox="1">
            <a:spLocks/>
          </p:cNvSpPr>
          <p:nvPr/>
        </p:nvSpPr>
        <p:spPr>
          <a:xfrm>
            <a:off x="7391400" y="1653209"/>
            <a:ext cx="4457700" cy="4595191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2920" indent="-22860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772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87452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4884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2316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dirty="0" smtClean="0"/>
              <a:t>Key Takeaways</a:t>
            </a:r>
          </a:p>
          <a:p>
            <a:r>
              <a:rPr lang="en-US" sz="2800" b="1" dirty="0" smtClean="0"/>
              <a:t>3PM / Pace </a:t>
            </a:r>
            <a:r>
              <a:rPr lang="mr-IN" sz="2800" b="1" dirty="0" smtClean="0"/>
              <a:t>–</a:t>
            </a:r>
            <a:r>
              <a:rPr lang="en-US" sz="2800" b="1" dirty="0" smtClean="0"/>
              <a:t>  </a:t>
            </a:r>
            <a:r>
              <a:rPr lang="en-US" sz="2800" b="1" dirty="0" err="1"/>
              <a:t>A</a:t>
            </a:r>
            <a:r>
              <a:rPr lang="en-US" sz="2800" b="1" dirty="0" err="1" smtClean="0"/>
              <a:t>vg</a:t>
            </a:r>
            <a:r>
              <a:rPr lang="en-US" sz="2800" b="1" dirty="0" smtClean="0"/>
              <a:t> 34% higher than the field for all three seasons</a:t>
            </a:r>
          </a:p>
          <a:p>
            <a:r>
              <a:rPr lang="en-US" sz="2800" b="1" dirty="0" smtClean="0"/>
              <a:t>DR / </a:t>
            </a:r>
            <a:r>
              <a:rPr lang="en-US" sz="2800" b="1" dirty="0"/>
              <a:t>Pace </a:t>
            </a:r>
            <a:r>
              <a:rPr lang="mr-IN" sz="2800" b="1" dirty="0"/>
              <a:t>–</a:t>
            </a:r>
            <a:r>
              <a:rPr lang="en-US" sz="2800" b="1" dirty="0"/>
              <a:t>  </a:t>
            </a:r>
            <a:r>
              <a:rPr lang="en-US" sz="2800" b="1" dirty="0" err="1"/>
              <a:t>A</a:t>
            </a:r>
            <a:r>
              <a:rPr lang="en-US" sz="2800" b="1" dirty="0" err="1" smtClean="0"/>
              <a:t>vg</a:t>
            </a:r>
            <a:r>
              <a:rPr lang="en-US" sz="2800" b="1" dirty="0" smtClean="0"/>
              <a:t> 3% </a:t>
            </a:r>
            <a:r>
              <a:rPr lang="en-US" sz="2800" b="1" dirty="0"/>
              <a:t>higher than the field for all three </a:t>
            </a:r>
            <a:r>
              <a:rPr lang="en-US" sz="2800" b="1" dirty="0" smtClean="0"/>
              <a:t>seasons</a:t>
            </a:r>
          </a:p>
          <a:p>
            <a:r>
              <a:rPr lang="en-US" sz="2800" b="1" dirty="0" smtClean="0"/>
              <a:t>Assists </a:t>
            </a:r>
            <a:r>
              <a:rPr lang="en-US" sz="2800" b="1" dirty="0"/>
              <a:t>/ Pace </a:t>
            </a:r>
            <a:r>
              <a:rPr lang="mr-IN" sz="2800" b="1" dirty="0"/>
              <a:t>–</a:t>
            </a:r>
            <a:r>
              <a:rPr lang="en-US" sz="2800" b="1" dirty="0"/>
              <a:t>  </a:t>
            </a:r>
            <a:r>
              <a:rPr lang="en-US" sz="2800" b="1" dirty="0" err="1"/>
              <a:t>A</a:t>
            </a:r>
            <a:r>
              <a:rPr lang="en-US" sz="2800" b="1" dirty="0" err="1" smtClean="0"/>
              <a:t>vg</a:t>
            </a:r>
            <a:r>
              <a:rPr lang="en-US" sz="2800" b="1" dirty="0" smtClean="0"/>
              <a:t> 25% </a:t>
            </a:r>
            <a:r>
              <a:rPr lang="en-US" sz="2800" b="1" dirty="0"/>
              <a:t>higher than the field for all three seasons</a:t>
            </a:r>
          </a:p>
          <a:p>
            <a:endParaRPr lang="en-US" sz="2800" b="1" dirty="0"/>
          </a:p>
          <a:p>
            <a:endParaRPr lang="en-US" sz="2800" b="1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01" y="2160104"/>
            <a:ext cx="6960772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243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 smtClean="0"/>
              <a:t>Negative Correlations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90500" y="1676399"/>
            <a:ext cx="5348177" cy="5275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smtClean="0"/>
              <a:t>Defensive Rating</a:t>
            </a:r>
            <a:endParaRPr lang="en-US" sz="2800"/>
          </a:p>
        </p:txBody>
      </p:sp>
      <p:sp>
        <p:nvSpPr>
          <p:cNvPr id="11" name="Rectangle 10"/>
          <p:cNvSpPr/>
          <p:nvPr/>
        </p:nvSpPr>
        <p:spPr>
          <a:xfrm>
            <a:off x="5953281" y="1663698"/>
            <a:ext cx="5348177" cy="5275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2PM / Pace </a:t>
            </a:r>
            <a:endParaRPr lang="en-US" sz="28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900" y="2575254"/>
            <a:ext cx="5300622" cy="267410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9371" y="2575254"/>
            <a:ext cx="5575998" cy="267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118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11811000" cy="1143000"/>
          </a:xfrm>
        </p:spPr>
        <p:txBody>
          <a:bodyPr/>
          <a:lstStyle/>
          <a:p>
            <a:r>
              <a:rPr lang="en-US" dirty="0" smtClean="0"/>
              <a:t>Negative Correlations</a:t>
            </a:r>
            <a:endParaRPr lang="en-US" dirty="0"/>
          </a:p>
        </p:txBody>
      </p:sp>
      <p:cxnSp>
        <p:nvCxnSpPr>
          <p:cNvPr id="5" name="Straight Connector 4"/>
          <p:cNvCxnSpPr/>
          <p:nvPr/>
        </p:nvCxnSpPr>
        <p:spPr>
          <a:xfrm flipV="1">
            <a:off x="0" y="1295400"/>
            <a:ext cx="11963400" cy="7620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190500" y="1676399"/>
            <a:ext cx="5348177" cy="52753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smtClean="0"/>
              <a:t>Defensive Rating</a:t>
            </a:r>
            <a:endParaRPr lang="en-US" sz="2800"/>
          </a:p>
        </p:txBody>
      </p:sp>
      <p:sp>
        <p:nvSpPr>
          <p:cNvPr id="11" name="Rectangle 10"/>
          <p:cNvSpPr/>
          <p:nvPr/>
        </p:nvSpPr>
        <p:spPr>
          <a:xfrm>
            <a:off x="6007100" y="1676399"/>
            <a:ext cx="5348177" cy="54024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/>
              <a:t>2PM / Pace </a:t>
            </a:r>
            <a:endParaRPr lang="en-US" sz="28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499" y="2575254"/>
            <a:ext cx="5408611" cy="25301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5181" y="2575254"/>
            <a:ext cx="5652051" cy="255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697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ketball 16x9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ketball presentation (widescreen).potx" id="{9F4F77B0-14F5-4E29-8ABD-409A5CCAAB31}" vid="{5A933346-38F8-42BD-BB04-877426AB4C76}"/>
    </a:ext>
  </a:extLst>
</a:theme>
</file>

<file path=ppt/theme/theme2.xml><?xml version="1.0" encoding="utf-8"?>
<a:theme xmlns:a="http://schemas.openxmlformats.org/drawingml/2006/main" name="Office Them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Basketball">
      <a:dk1>
        <a:sysClr val="windowText" lastClr="000000"/>
      </a:dk1>
      <a:lt1>
        <a:sysClr val="window" lastClr="FFFFFF"/>
      </a:lt1>
      <a:dk2>
        <a:srgbClr val="51270B"/>
      </a:dk2>
      <a:lt2>
        <a:srgbClr val="CAAF92"/>
      </a:lt2>
      <a:accent1>
        <a:srgbClr val="8C061E"/>
      </a:accent1>
      <a:accent2>
        <a:srgbClr val="CD0205"/>
      </a:accent2>
      <a:accent3>
        <a:srgbClr val="D05002"/>
      </a:accent3>
      <a:accent4>
        <a:srgbClr val="052A5E"/>
      </a:accent4>
      <a:accent5>
        <a:srgbClr val="1A559C"/>
      </a:accent5>
      <a:accent6>
        <a:srgbClr val="156645"/>
      </a:accent6>
      <a:hlink>
        <a:srgbClr val="D05002"/>
      </a:hlink>
      <a:folHlink>
        <a:srgbClr val="808080"/>
      </a:folHlink>
    </a:clrScheme>
    <a:fontScheme name="Impact - Franklin Gothic Medium">
      <a:majorFont>
        <a:latin typeface="Impact"/>
        <a:ea typeface=""/>
        <a:cs typeface=""/>
      </a:majorFont>
      <a:minorFont>
        <a:latin typeface="Franklin Gothic Medium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DDEFBA-1D7E-4587-9763-EBF5A6740E9A}">
  <ds:schemaRefs>
    <ds:schemaRef ds:uri="http://schemas.microsoft.com/office/2006/documentManagement/types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40262f94-9f35-4ac3-9a90-690165a166b7"/>
    <ds:schemaRef ds:uri="a4f35948-e619-41b3-aa29-22878b09cfd2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48E42578-9CD4-4AFF-AA5E-F33052F6B6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D30E8E9-C5F6-40D8-943C-DA5B4196A64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tf04001173</Template>
  <TotalTime>920</TotalTime>
  <Words>484</Words>
  <Application>Microsoft Macintosh PowerPoint</Application>
  <PresentationFormat>Widescreen</PresentationFormat>
  <Paragraphs>79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Franklin Gothic Medium</vt:lpstr>
      <vt:lpstr>Impact</vt:lpstr>
      <vt:lpstr>Basketball 16x9</vt:lpstr>
      <vt:lpstr>How to Build a Winning Basketball Team</vt:lpstr>
      <vt:lpstr>The Game of Basketball</vt:lpstr>
      <vt:lpstr>Current State</vt:lpstr>
      <vt:lpstr>There’s no “I” in Team</vt:lpstr>
      <vt:lpstr>Trust the Process</vt:lpstr>
      <vt:lpstr>Correlations /  Analysis</vt:lpstr>
      <vt:lpstr>Positive Correlations</vt:lpstr>
      <vt:lpstr>Negative Correlations</vt:lpstr>
      <vt:lpstr>Negative Correlations</vt:lpstr>
      <vt:lpstr>Negative Correlations</vt:lpstr>
      <vt:lpstr>Prediction – Future Western Conference Champion: The Nuggets </vt:lpstr>
      <vt:lpstr>Prediction – Future Eastern Conference Champion: 76ers </vt:lpstr>
      <vt:lpstr>Conclusions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Build a Winning Basketball Team</dc:title>
  <dc:creator>JAY MANDAVIA</dc:creator>
  <cp:lastModifiedBy>Andy Felicitas</cp:lastModifiedBy>
  <cp:revision>52</cp:revision>
  <cp:lastPrinted>2017-12-21T20:55:51Z</cp:lastPrinted>
  <dcterms:created xsi:type="dcterms:W3CDTF">2017-12-20T03:21:14Z</dcterms:created>
  <dcterms:modified xsi:type="dcterms:W3CDTF">2017-12-21T22:21:32Z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